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438" r:id="rId40"/>
    <p:sldId id="437" r:id="rId41"/>
    <p:sldId id="285" r:id="rId42"/>
    <p:sldId id="286" r:id="rId43"/>
    <p:sldId id="428" r:id="rId44"/>
    <p:sldId id="429" r:id="rId45"/>
    <p:sldId id="430" r:id="rId46"/>
    <p:sldId id="289" r:id="rId47"/>
    <p:sldId id="405" r:id="rId48"/>
    <p:sldId id="290" r:id="rId49"/>
    <p:sldId id="400" r:id="rId50"/>
    <p:sldId id="434" r:id="rId51"/>
    <p:sldId id="435" r:id="rId52"/>
    <p:sldId id="436" r:id="rId53"/>
    <p:sldId id="431" r:id="rId54"/>
    <p:sldId id="432" r:id="rId55"/>
    <p:sldId id="433" r:id="rId56"/>
    <p:sldId id="441" r:id="rId57"/>
    <p:sldId id="293" r:id="rId58"/>
    <p:sldId id="294" r:id="rId59"/>
    <p:sldId id="295" r:id="rId60"/>
    <p:sldId id="298" r:id="rId61"/>
    <p:sldId id="299" r:id="rId62"/>
    <p:sldId id="300" r:id="rId63"/>
    <p:sldId id="301" r:id="rId64"/>
    <p:sldId id="302" r:id="rId65"/>
    <p:sldId id="304" r:id="rId66"/>
    <p:sldId id="305" r:id="rId67"/>
    <p:sldId id="439" r:id="rId68"/>
    <p:sldId id="333" r:id="rId69"/>
    <p:sldId id="306" r:id="rId70"/>
    <p:sldId id="307" r:id="rId71"/>
    <p:sldId id="308" r:id="rId72"/>
    <p:sldId id="309" r:id="rId73"/>
    <p:sldId id="310" r:id="rId74"/>
    <p:sldId id="313" r:id="rId75"/>
    <p:sldId id="314" r:id="rId76"/>
    <p:sldId id="315" r:id="rId77"/>
    <p:sldId id="316" r:id="rId78"/>
    <p:sldId id="317" r:id="rId79"/>
    <p:sldId id="318" r:id="rId80"/>
    <p:sldId id="319" r:id="rId81"/>
    <p:sldId id="320" r:id="rId82"/>
    <p:sldId id="321" r:id="rId83"/>
    <p:sldId id="323" r:id="rId84"/>
    <p:sldId id="324" r:id="rId85"/>
    <p:sldId id="325" r:id="rId86"/>
    <p:sldId id="326" r:id="rId87"/>
    <p:sldId id="327" r:id="rId88"/>
    <p:sldId id="328" r:id="rId89"/>
    <p:sldId id="329" r:id="rId90"/>
    <p:sldId id="330" r:id="rId91"/>
    <p:sldId id="331" r:id="rId92"/>
    <p:sldId id="440" r:id="rId93"/>
    <p:sldId id="332" r:id="rId94"/>
    <p:sldId id="334" r:id="rId9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438"/>
            <p14:sldId id="437"/>
            <p14:sldId id="285"/>
            <p14:sldId id="286"/>
            <p14:sldId id="428"/>
            <p14:sldId id="429"/>
            <p14:sldId id="430"/>
            <p14:sldId id="289"/>
            <p14:sldId id="405"/>
            <p14:sldId id="290"/>
            <p14:sldId id="400"/>
            <p14:sldId id="434"/>
            <p14:sldId id="435"/>
            <p14:sldId id="436"/>
            <p14:sldId id="431"/>
            <p14:sldId id="432"/>
            <p14:sldId id="433"/>
            <p14:sldId id="441"/>
            <p14:sldId id="293"/>
            <p14:sldId id="294"/>
            <p14:sldId id="295"/>
            <p14:sldId id="298"/>
            <p14:sldId id="299"/>
            <p14:sldId id="300"/>
            <p14:sldId id="301"/>
            <p14:sldId id="302"/>
            <p14:sldId id="304"/>
            <p14:sldId id="305"/>
            <p14:sldId id="439"/>
            <p14:sldId id="333"/>
            <p14:sldId id="306"/>
            <p14:sldId id="307"/>
            <p14:sldId id="308"/>
            <p14:sldId id="309"/>
            <p14:sldId id="310"/>
            <p14:sldId id="313"/>
            <p14:sldId id="314"/>
            <p14:sldId id="315"/>
            <p14:sldId id="316"/>
            <p14:sldId id="317"/>
            <p14:sldId id="318"/>
            <p14:sldId id="319"/>
            <p14:sldId id="320"/>
            <p14:sldId id="321"/>
            <p14:sldId id="323"/>
            <p14:sldId id="324"/>
            <p14:sldId id="325"/>
            <p14:sldId id="326"/>
            <p14:sldId id="327"/>
            <p14:sldId id="328"/>
            <p14:sldId id="329"/>
            <p14:sldId id="330"/>
            <p14:sldId id="331"/>
            <p14:sldId id="440"/>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79" autoAdjust="0"/>
  </p:normalViewPr>
  <p:slideViewPr>
    <p:cSldViewPr snapToGrid="0">
      <p:cViewPr varScale="1">
        <p:scale>
          <a:sx n="80" d="100"/>
          <a:sy n="80" d="100"/>
        </p:scale>
        <p:origin x="15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03/10/2015</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03/10/2015</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41</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42</a:t>
            </a:fld>
            <a:endParaRPr lang="pt-BR"/>
          </a:p>
        </p:txBody>
      </p:sp>
    </p:spTree>
    <p:extLst>
      <p:ext uri="{BB962C8B-B14F-4D97-AF65-F5344CB8AC3E}">
        <p14:creationId xmlns:p14="http://schemas.microsoft.com/office/powerpoint/2010/main" val="80781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310091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316483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47</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48</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49</a:t>
            </a:fld>
            <a:endParaRPr lang="pt-BR"/>
          </a:p>
        </p:txBody>
      </p:sp>
    </p:spTree>
    <p:extLst>
      <p:ext uri="{BB962C8B-B14F-4D97-AF65-F5344CB8AC3E}">
        <p14:creationId xmlns:p14="http://schemas.microsoft.com/office/powerpoint/2010/main" val="641356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50</a:t>
            </a:fld>
            <a:endParaRPr lang="pt-BR"/>
          </a:p>
        </p:txBody>
      </p:sp>
    </p:spTree>
    <p:extLst>
      <p:ext uri="{BB962C8B-B14F-4D97-AF65-F5344CB8AC3E}">
        <p14:creationId xmlns:p14="http://schemas.microsoft.com/office/powerpoint/2010/main" val="13207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51</a:t>
            </a:fld>
            <a:endParaRPr lang="pt-BR"/>
          </a:p>
        </p:txBody>
      </p:sp>
    </p:spTree>
    <p:extLst>
      <p:ext uri="{BB962C8B-B14F-4D97-AF65-F5344CB8AC3E}">
        <p14:creationId xmlns:p14="http://schemas.microsoft.com/office/powerpoint/2010/main" val="277698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52</a:t>
            </a:fld>
            <a:endParaRPr lang="pt-BR"/>
          </a:p>
        </p:txBody>
      </p:sp>
    </p:spTree>
    <p:extLst>
      <p:ext uri="{BB962C8B-B14F-4D97-AF65-F5344CB8AC3E}">
        <p14:creationId xmlns:p14="http://schemas.microsoft.com/office/powerpoint/2010/main" val="357430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53</a:t>
            </a:fld>
            <a:endParaRPr lang="pt-BR"/>
          </a:p>
        </p:txBody>
      </p:sp>
    </p:spTree>
    <p:extLst>
      <p:ext uri="{BB962C8B-B14F-4D97-AF65-F5344CB8AC3E}">
        <p14:creationId xmlns:p14="http://schemas.microsoft.com/office/powerpoint/2010/main" val="266958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54</a:t>
            </a:fld>
            <a:endParaRPr lang="pt-BR"/>
          </a:p>
        </p:txBody>
      </p:sp>
    </p:spTree>
    <p:extLst>
      <p:ext uri="{BB962C8B-B14F-4D97-AF65-F5344CB8AC3E}">
        <p14:creationId xmlns:p14="http://schemas.microsoft.com/office/powerpoint/2010/main" val="422211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55</a:t>
            </a:fld>
            <a:endParaRPr lang="pt-BR"/>
          </a:p>
        </p:txBody>
      </p:sp>
    </p:spTree>
    <p:extLst>
      <p:ext uri="{BB962C8B-B14F-4D97-AF65-F5344CB8AC3E}">
        <p14:creationId xmlns:p14="http://schemas.microsoft.com/office/powerpoint/2010/main" val="3890922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56</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57</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58</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59</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60</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61</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62</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63</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64</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65</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67</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68</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69</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70</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71</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72</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73</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74</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75</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76</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77</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78</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79</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80</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81</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82</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83</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84</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85</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86</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87</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88</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89</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90</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92</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93</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03/10/2015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03/10/2015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03/10/2015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03/10/2015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03/10/2015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03/10/2015</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03/10/2015</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03/10/2015</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03/10/2015</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03/10/2015</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03/10/2015</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03/10/2015</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4" Type="http://schemas.openxmlformats.org/officeDocument/2006/relationships/hyperlink" Target="http://www.institutovencer.com.br/artigosNoticias.aspx?Cd=123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 – Início as 09:00</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15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lang="pt-BR" sz="1800" dirty="0">
              <a:solidFill>
                <a:srgbClr val="000000"/>
              </a:solidFill>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Palestrante</a:t>
            </a:r>
            <a:r>
              <a:rPr kumimoji="0" lang="pt-BR" sz="1800" b="0" i="0" u="none" strike="noStrike" kern="1200" cap="none" spc="0" normalizeH="0" noProof="0" dirty="0" smtClean="0">
                <a:ln>
                  <a:noFill/>
                </a:ln>
                <a:solidFill>
                  <a:srgbClr val="000000"/>
                </a:solidFill>
                <a:effectLst/>
                <a:uLnTx/>
                <a:uFillTx/>
                <a:latin typeface="Arial"/>
                <a:cs typeface="Arial"/>
              </a:rPr>
              <a:t> DNAD, TDC...</a:t>
            </a: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5469318" cy="523220"/>
          </a:xfrm>
          <a:prstGeom prst="rect">
            <a:avLst/>
          </a:prstGeom>
          <a:noFill/>
        </p:spPr>
        <p:txBody>
          <a:bodyPr wrap="none">
            <a:spAutoFit/>
          </a:bodyPr>
          <a:lstStyle/>
          <a:p>
            <a:pPr>
              <a:defRPr/>
            </a:pPr>
            <a:r>
              <a:rPr lang="pt-BR" sz="2800" b="1" dirty="0" smtClean="0">
                <a:solidFill>
                  <a:srgbClr val="0794CE"/>
                </a:solidFill>
                <a:latin typeface="+mn-lt"/>
                <a:cs typeface="+mn-cs"/>
              </a:rPr>
              <a:t>Defina suas metas profissionais</a:t>
            </a:r>
            <a:endParaRPr lang="pt-BR" sz="2800" b="1" dirty="0">
              <a:solidFill>
                <a:srgbClr val="0794CE"/>
              </a:solidFill>
              <a:latin typeface="+mn-lt"/>
              <a:cs typeface="+mn-cs"/>
            </a:endParaRPr>
          </a:p>
        </p:txBody>
      </p:sp>
      <p:sp>
        <p:nvSpPr>
          <p:cNvPr id="11" name="Retângulo 10"/>
          <p:cNvSpPr/>
          <p:nvPr/>
        </p:nvSpPr>
        <p:spPr>
          <a:xfrm>
            <a:off x="235206" y="2464902"/>
            <a:ext cx="9713779" cy="4247317"/>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Qual seu objetivo de carreira para os próximos anos?</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curto prazo: até um ano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médio prazo: até 3 anos</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longo prazo: até 5 anos</a:t>
            </a:r>
          </a:p>
          <a:p>
            <a:pPr marL="285750" indent="-285750" algn="just">
              <a:buFont typeface="Arial" panose="020B0604020202020204" pitchFamily="34" charset="0"/>
              <a:buChar char="•"/>
              <a:defRPr/>
            </a:pPr>
            <a:endParaRPr lang="pt-BR" dirty="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A meta precisa ser SMART:</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Específico: 5W2H</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Mensurável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Atingível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Realista</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Tempo</a:t>
            </a:r>
            <a:endParaRPr lang="pt-BR" dirty="0">
              <a:solidFill>
                <a:schemeClr val="bg1">
                  <a:lumMod val="50000"/>
                </a:schemeClr>
              </a:solidFill>
              <a:latin typeface="+mn-lt"/>
              <a:cs typeface="+mn-cs"/>
            </a:endParaRPr>
          </a:p>
          <a:p>
            <a:pPr algn="just">
              <a:defRPr/>
            </a:pPr>
            <a:endParaRPr lang="pt-BR" dirty="0" smtClean="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Metas SMART: </a:t>
            </a:r>
            <a:r>
              <a:rPr lang="pt-BR" dirty="0">
                <a:solidFill>
                  <a:schemeClr val="bg1">
                    <a:lumMod val="50000"/>
                  </a:schemeClr>
                </a:solidFill>
                <a:latin typeface="+mn-lt"/>
                <a:cs typeface="+mn-cs"/>
                <a:hlinkClick r:id="rId4"/>
              </a:rPr>
              <a:t>http://</a:t>
            </a:r>
            <a:r>
              <a:rPr lang="pt-BR" dirty="0" smtClean="0">
                <a:solidFill>
                  <a:schemeClr val="bg1">
                    <a:lumMod val="50000"/>
                  </a:schemeClr>
                </a:solidFill>
                <a:latin typeface="+mn-lt"/>
                <a:cs typeface="+mn-cs"/>
                <a:hlinkClick r:id="rId4"/>
              </a:rPr>
              <a:t>www.institutovencer.com.br/artigosNoticias.aspx?Cd=1232</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7996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216532" cy="954107"/>
          </a:xfrm>
          <a:prstGeom prst="rect">
            <a:avLst/>
          </a:prstGeom>
          <a:noFill/>
        </p:spPr>
        <p:txBody>
          <a:bodyPr wrap="none">
            <a:spAutoFit/>
          </a:bodyPr>
          <a:lstStyle/>
          <a:p>
            <a:pPr>
              <a:defRPr/>
            </a:pPr>
            <a:r>
              <a:rPr lang="pt-BR" sz="2800" b="1" dirty="0" smtClean="0">
                <a:solidFill>
                  <a:srgbClr val="0794CE"/>
                </a:solidFill>
                <a:latin typeface="+mn-lt"/>
                <a:cs typeface="+mn-cs"/>
              </a:rPr>
              <a:t>Para ajudar a descobrir quais planos de ação são necessários para</a:t>
            </a:r>
          </a:p>
          <a:p>
            <a:pPr>
              <a:defRPr/>
            </a:pPr>
            <a:r>
              <a:rPr lang="pt-BR" sz="2800" b="1" dirty="0" smtClean="0">
                <a:solidFill>
                  <a:srgbClr val="0794CE"/>
                </a:solidFill>
                <a:latin typeface="+mn-lt"/>
                <a:cs typeface="+mn-cs"/>
              </a:rPr>
              <a:t>atingir suas metas, utilize a matriz SWOT para as metas definidas</a:t>
            </a:r>
            <a:endParaRPr lang="pt-BR" sz="2800" b="1" dirty="0">
              <a:solidFill>
                <a:srgbClr val="0794CE"/>
              </a:solidFill>
              <a:latin typeface="+mn-lt"/>
              <a:cs typeface="+mn-cs"/>
            </a:endParaRPr>
          </a:p>
        </p:txBody>
      </p:sp>
      <p:sp>
        <p:nvSpPr>
          <p:cNvPr id="7" name="Retângulo 6"/>
          <p:cNvSpPr/>
          <p:nvPr/>
        </p:nvSpPr>
        <p:spPr>
          <a:xfrm>
            <a:off x="250825" y="2863485"/>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S(Forças): Identifique de 3 a 5 forças</a:t>
            </a:r>
            <a:endParaRPr lang="pt-BR" dirty="0">
              <a:solidFill>
                <a:schemeClr val="bg1">
                  <a:lumMod val="50000"/>
                </a:schemeClr>
              </a:solidFill>
              <a:latin typeface="+mn-lt"/>
              <a:cs typeface="+mn-cs"/>
            </a:endParaRPr>
          </a:p>
        </p:txBody>
      </p:sp>
      <p:sp>
        <p:nvSpPr>
          <p:cNvPr id="8" name="Retângulo 7"/>
          <p:cNvSpPr/>
          <p:nvPr/>
        </p:nvSpPr>
        <p:spPr>
          <a:xfrm>
            <a:off x="215662" y="340665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W(Fraquezas):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9" name="Retângulo 8"/>
          <p:cNvSpPr/>
          <p:nvPr/>
        </p:nvSpPr>
        <p:spPr>
          <a:xfrm>
            <a:off x="227387" y="393419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O(</a:t>
            </a:r>
            <a:r>
              <a:rPr lang="pt-BR" dirty="0" smtClean="0">
                <a:solidFill>
                  <a:schemeClr val="bg1">
                    <a:lumMod val="50000"/>
                  </a:schemeClr>
                </a:solidFill>
              </a:rPr>
              <a:t>Oportunidades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0" name="Retângulo 9"/>
          <p:cNvSpPr/>
          <p:nvPr/>
        </p:nvSpPr>
        <p:spPr>
          <a:xfrm>
            <a:off x="223479" y="4430471"/>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T(</a:t>
            </a:r>
            <a:r>
              <a:rPr lang="pt-BR" dirty="0" smtClean="0">
                <a:solidFill>
                  <a:schemeClr val="bg1">
                    <a:lumMod val="50000"/>
                  </a:schemeClr>
                </a:solidFill>
              </a:rPr>
              <a:t>Ameaças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1" name="Retângulo 10"/>
          <p:cNvSpPr/>
          <p:nvPr/>
        </p:nvSpPr>
        <p:spPr>
          <a:xfrm>
            <a:off x="235206" y="4934565"/>
            <a:ext cx="9713779" cy="923330"/>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Monte planos de ação para eliminar as fraquezas</a:t>
            </a:r>
            <a:r>
              <a:rPr lang="pt-BR" dirty="0">
                <a:solidFill>
                  <a:schemeClr val="bg1">
                    <a:lumMod val="50000"/>
                  </a:schemeClr>
                </a:solidFill>
                <a:latin typeface="+mn-lt"/>
                <a:cs typeface="+mn-cs"/>
              </a:rPr>
              <a:t> </a:t>
            </a:r>
            <a:r>
              <a:rPr lang="pt-BR" dirty="0" smtClean="0">
                <a:solidFill>
                  <a:schemeClr val="bg1">
                    <a:lumMod val="50000"/>
                  </a:schemeClr>
                </a:solidFill>
                <a:latin typeface="+mn-lt"/>
                <a:cs typeface="+mn-cs"/>
              </a:rPr>
              <a:t>e potencializar as forças de modo que a execução do plano possa mitigar as ameaças e aproveitar as oportunidades. Seu objetivo é atingir as metas propostas.</a:t>
            </a:r>
            <a:endParaRPr lang="pt-BR" dirty="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0576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
        <p:nvSpPr>
          <p:cNvPr id="17" name="Rectangle 3"/>
          <p:cNvSpPr>
            <a:spLocks noGrp="1" noChangeArrowheads="1"/>
          </p:cNvSpPr>
          <p:nvPr>
            <p:ph idx="1"/>
          </p:nvPr>
        </p:nvSpPr>
        <p:spPr>
          <a:xfrm>
            <a:off x="296434" y="1343776"/>
            <a:ext cx="11638474" cy="3919994"/>
          </a:xfrm>
        </p:spPr>
        <p:txBody>
          <a:bodyPr>
            <a:noAutofit/>
          </a:bodyPr>
          <a:lstStyle/>
          <a:p>
            <a:pPr marL="0" indent="0" algn="just" eaLnBrk="1" hangingPunct="1">
              <a:buFontTx/>
              <a:buNone/>
            </a:pPr>
            <a:r>
              <a:rPr lang="pt-BR" sz="4000" b="1" dirty="0" smtClean="0">
                <a:solidFill>
                  <a:schemeClr val="accent1">
                    <a:lumMod val="75000"/>
                  </a:schemeClr>
                </a:solidFill>
              </a:rPr>
              <a:t>Programação estruturada </a:t>
            </a:r>
          </a:p>
          <a:p>
            <a:pPr marL="0" indent="0" algn="just" eaLnBrk="1" hangingPunct="1">
              <a:buFontTx/>
              <a:buNone/>
            </a:pPr>
            <a:r>
              <a:rPr lang="pt-BR" sz="4000" dirty="0" smtClean="0"/>
              <a:t>É um paradigma de desenvolvimento que enfatiza a separação de funcionalidades em módulos intercambiáveis que resolvem aspectos do sistema.</a:t>
            </a:r>
          </a:p>
          <a:p>
            <a:pPr marL="0" indent="0" algn="just" eaLnBrk="1" hangingPunct="1">
              <a:buFontTx/>
              <a:buNone/>
            </a:pPr>
            <a:endParaRPr lang="pt-BR" sz="4000" dirty="0" smtClean="0"/>
          </a:p>
        </p:txBody>
      </p:sp>
    </p:spTree>
    <p:extLst>
      <p:ext uri="{BB962C8B-B14F-4D97-AF65-F5344CB8AC3E}">
        <p14:creationId xmlns:p14="http://schemas.microsoft.com/office/powerpoint/2010/main" val="924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4"/>
          <a:stretch>
            <a:fillRect/>
          </a:stretch>
        </p:blipFill>
        <p:spPr>
          <a:xfrm>
            <a:off x="3974940" y="1558927"/>
            <a:ext cx="4194412" cy="5114987"/>
          </a:xfrm>
          <a:prstGeom prst="rect">
            <a:avLst/>
          </a:prstGeom>
        </p:spPr>
      </p:pic>
      <p:sp>
        <p:nvSpPr>
          <p:cNvPr id="9"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Tree>
    <p:extLst>
      <p:ext uri="{BB962C8B-B14F-4D97-AF65-F5344CB8AC3E}">
        <p14:creationId xmlns:p14="http://schemas.microsoft.com/office/powerpoint/2010/main" val="3646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Orientação a objetos</a:t>
            </a:r>
            <a:endParaRPr lang="pt-BR" dirty="0"/>
          </a:p>
        </p:txBody>
      </p:sp>
      <p:sp>
        <p:nvSpPr>
          <p:cNvPr id="12" name="Rectangle 3"/>
          <p:cNvSpPr>
            <a:spLocks noGrp="1" noChangeArrowheads="1"/>
          </p:cNvSpPr>
          <p:nvPr>
            <p:ph idx="1"/>
          </p:nvPr>
        </p:nvSpPr>
        <p:spPr>
          <a:xfrm>
            <a:off x="296434" y="2647784"/>
            <a:ext cx="11638474" cy="2005012"/>
          </a:xfrm>
        </p:spPr>
        <p:txBody>
          <a:bodyPr>
            <a:noAutofit/>
          </a:bodyPr>
          <a:lstStyle/>
          <a:p>
            <a:pPr marL="0" indent="0" algn="just" eaLnBrk="1" hangingPunct="1">
              <a:buFontTx/>
              <a:buNone/>
            </a:pPr>
            <a:r>
              <a:rPr lang="pt-BR" sz="4000" dirty="0" smtClean="0"/>
              <a:t>OO é um paradigma de programação organizado em torno de objetos</a:t>
            </a:r>
          </a:p>
        </p:txBody>
      </p:sp>
      <p:pic>
        <p:nvPicPr>
          <p:cNvPr id="2050" name="Picture 2" descr="http://www.learningmarket.org/g/2010/logos/istock_reviewer_image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366" y="4652796"/>
            <a:ext cx="2944633" cy="22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“...OO nos permite, intuitivamente e naturalmente, modelar o mundo real”</a:t>
            </a:r>
          </a:p>
          <a:p>
            <a:pPr algn="ctr">
              <a:buFontTx/>
            </a:pPr>
            <a:endParaRPr lang="pt-BR" sz="4000" dirty="0"/>
          </a:p>
          <a:p>
            <a:pPr algn="just">
              <a:buFontTx/>
            </a:pPr>
            <a:endParaRPr lang="pt-BR" sz="4000" dirty="0"/>
          </a:p>
        </p:txBody>
      </p:sp>
    </p:spTree>
    <p:extLst>
      <p:ext uri="{BB962C8B-B14F-4D97-AF65-F5344CB8AC3E}">
        <p14:creationId xmlns:p14="http://schemas.microsoft.com/office/powerpoint/2010/main" val="973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1705389"/>
            <a:ext cx="11420786" cy="5078313"/>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smtClean="0">
                <a:hlinkClick r:id="rId9"/>
              </a:rPr>
              <a:t>fabiomargarito@gmail.com</a:t>
            </a:r>
            <a:endParaRPr lang="pt-BR" dirty="0" smtClean="0"/>
          </a:p>
          <a:p>
            <a:endParaRPr lang="pt-BR" dirty="0">
              <a:effectLst/>
            </a:endParaRPr>
          </a:p>
          <a:p>
            <a:r>
              <a:rPr lang="pt-BR" b="1" dirty="0" err="1" smtClean="0"/>
              <a:t>Tel</a:t>
            </a:r>
            <a:r>
              <a:rPr lang="pt-BR" b="1" smtClean="0"/>
              <a:t>:</a:t>
            </a:r>
            <a:r>
              <a:rPr lang="pt-BR" smtClean="0"/>
              <a:t> (11) 997672427</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“A principal vantagem da OO é possibilidade de  tornar possível e direta a correspondência do mundo no modelo”</a:t>
            </a:r>
            <a:endParaRPr lang="pt-BR" sz="4000" dirty="0"/>
          </a:p>
          <a:p>
            <a:pPr algn="just">
              <a:buFontTx/>
            </a:pPr>
            <a:endParaRPr lang="pt-BR" sz="4000" dirty="0"/>
          </a:p>
          <a:p>
            <a:pPr algn="just">
              <a:buFontTx/>
            </a:pPr>
            <a:endParaRPr lang="pt-BR" sz="4000" dirty="0"/>
          </a:p>
        </p:txBody>
      </p:sp>
    </p:spTree>
    <p:extLst>
      <p:ext uri="{BB962C8B-B14F-4D97-AF65-F5344CB8AC3E}">
        <p14:creationId xmlns:p14="http://schemas.microsoft.com/office/powerpoint/2010/main" val="1925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a:t>Identificar classes relevantes de acordo com o mundo </a:t>
            </a:r>
            <a:r>
              <a:rPr lang="pt-BR" sz="2400" dirty="0" smtClean="0"/>
              <a:t>real</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a:t>
            </a:r>
            <a:r>
              <a:rPr lang="pt-BR" sz="2400" dirty="0" smtClean="0">
                <a:solidFill>
                  <a:schemeClr val="accent1">
                    <a:lumMod val="75000"/>
                  </a:schemeClr>
                </a:solidFill>
              </a:rPr>
              <a:t>com os </a:t>
            </a:r>
            <a:r>
              <a:rPr lang="pt-BR" sz="2400" dirty="0">
                <a:solidFill>
                  <a:schemeClr val="accent1">
                    <a:lumMod val="75000"/>
                  </a:schemeClr>
                </a:solidFill>
              </a:rPr>
              <a:t>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comportamentos as classes de acordo com as funções das entidades</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37379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tângulo de cantos arredondados 52230"/>
          <p:cNvSpPr/>
          <p:nvPr/>
        </p:nvSpPr>
        <p:spPr>
          <a:xfrm>
            <a:off x="1998930" y="1511800"/>
            <a:ext cx="8312520" cy="52597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dirty="0">
              <a:solidFill>
                <a:srgbClr val="FF0000"/>
              </a:solidFill>
            </a:endParaRPr>
          </a:p>
        </p:txBody>
      </p:sp>
      <p:sp>
        <p:nvSpPr>
          <p:cNvPr id="106499" name="Rectangle 3"/>
          <p:cNvSpPr>
            <a:spLocks noGrp="1" noChangeArrowheads="1"/>
          </p:cNvSpPr>
          <p:nvPr>
            <p:ph idx="1"/>
          </p:nvPr>
        </p:nvSpPr>
        <p:spPr>
          <a:xfrm>
            <a:off x="1986610" y="2184036"/>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54" y="4033868"/>
            <a:ext cx="1294607" cy="1294609"/>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018377" y="4230002"/>
            <a:ext cx="2110154" cy="73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Agendar Exame</a:t>
            </a:r>
            <a:endParaRPr lang="pt-BR" dirty="0"/>
          </a:p>
        </p:txBody>
      </p:sp>
      <p:sp>
        <p:nvSpPr>
          <p:cNvPr id="16" name="Elipse 15"/>
          <p:cNvSpPr/>
          <p:nvPr/>
        </p:nvSpPr>
        <p:spPr>
          <a:xfrm>
            <a:off x="5081769" y="5305275"/>
            <a:ext cx="2110154" cy="762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Consultar Resultado</a:t>
            </a:r>
            <a:endParaRPr lang="pt-BR" dirty="0"/>
          </a:p>
        </p:txBody>
      </p:sp>
      <p:pic>
        <p:nvPicPr>
          <p:cNvPr id="10" name="Imagem 9"/>
          <p:cNvPicPr>
            <a:picLocks noChangeAspect="1"/>
          </p:cNvPicPr>
          <p:nvPr/>
        </p:nvPicPr>
        <p:blipFill>
          <a:blip r:embed="rId5"/>
          <a:stretch>
            <a:fillRect/>
          </a:stretch>
        </p:blipFill>
        <p:spPr>
          <a:xfrm>
            <a:off x="10481294" y="4205386"/>
            <a:ext cx="1071683" cy="1071683"/>
          </a:xfrm>
          <a:prstGeom prst="rect">
            <a:avLst/>
          </a:prstGeom>
        </p:spPr>
      </p:pic>
      <p:cxnSp>
        <p:nvCxnSpPr>
          <p:cNvPr id="14" name="Conector reto 13"/>
          <p:cNvCxnSpPr/>
          <p:nvPr/>
        </p:nvCxnSpPr>
        <p:spPr>
          <a:xfrm>
            <a:off x="1679575" y="4570174"/>
            <a:ext cx="3113793" cy="51813"/>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Conector reto 25"/>
          <p:cNvCxnSpPr/>
          <p:nvPr/>
        </p:nvCxnSpPr>
        <p:spPr>
          <a:xfrm flipV="1">
            <a:off x="7411208" y="4543024"/>
            <a:ext cx="3028626" cy="54301"/>
          </a:xfrm>
          <a:prstGeom prst="line">
            <a:avLst/>
          </a:prstGeom>
          <a:ln w="41275"/>
        </p:spPr>
        <p:style>
          <a:lnRef idx="3">
            <a:schemeClr val="dk1"/>
          </a:lnRef>
          <a:fillRef idx="0">
            <a:schemeClr val="dk1"/>
          </a:fillRef>
          <a:effectRef idx="2">
            <a:schemeClr val="dk1"/>
          </a:effectRef>
          <a:fontRef idx="minor">
            <a:schemeClr val="tx1"/>
          </a:fontRef>
        </p:style>
      </p:cxnSp>
      <p:cxnSp>
        <p:nvCxnSpPr>
          <p:cNvPr id="23" name="Conector de seta reta 22"/>
          <p:cNvCxnSpPr>
            <a:endCxn id="8" idx="7"/>
          </p:cNvCxnSpPr>
          <p:nvPr/>
        </p:nvCxnSpPr>
        <p:spPr>
          <a:xfrm flipH="1">
            <a:off x="6819506" y="3632149"/>
            <a:ext cx="654874" cy="70543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7241399" y="3864678"/>
            <a:ext cx="1080745" cy="276999"/>
          </a:xfrm>
          <a:prstGeom prst="rect">
            <a:avLst/>
          </a:prstGeom>
          <a:noFill/>
        </p:spPr>
        <p:txBody>
          <a:bodyPr wrap="none" rtlCol="0">
            <a:spAutoFit/>
          </a:bodyPr>
          <a:lstStyle/>
          <a:p>
            <a:r>
              <a:rPr lang="pt-BR" sz="1200" dirty="0" smtClean="0"/>
              <a:t>&lt;&lt;</a:t>
            </a:r>
            <a:r>
              <a:rPr lang="pt-BR" sz="1200" dirty="0" err="1" smtClean="0"/>
              <a:t>extends</a:t>
            </a:r>
            <a:r>
              <a:rPr lang="pt-BR" sz="1200" dirty="0" smtClean="0"/>
              <a:t>&gt;&gt;</a:t>
            </a:r>
            <a:endParaRPr lang="pt-BR" sz="1200" dirty="0"/>
          </a:p>
        </p:txBody>
      </p:sp>
      <p:sp>
        <p:nvSpPr>
          <p:cNvPr id="32" name="Elipse 31"/>
          <p:cNvSpPr/>
          <p:nvPr/>
        </p:nvSpPr>
        <p:spPr>
          <a:xfrm>
            <a:off x="2080405" y="2452131"/>
            <a:ext cx="3644156" cy="1306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Gerar Usuário e Senha para Consulta de resultado(Credencial)</a:t>
            </a:r>
            <a:endParaRPr lang="pt-BR" dirty="0"/>
          </a:p>
        </p:txBody>
      </p:sp>
      <p:cxnSp>
        <p:nvCxnSpPr>
          <p:cNvPr id="33" name="Conector de seta reta 32"/>
          <p:cNvCxnSpPr/>
          <p:nvPr/>
        </p:nvCxnSpPr>
        <p:spPr>
          <a:xfrm flipH="1" flipV="1">
            <a:off x="4367847" y="3732312"/>
            <a:ext cx="713922" cy="5449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flipV="1">
            <a:off x="7411208" y="5016823"/>
            <a:ext cx="3028626" cy="568056"/>
          </a:xfrm>
          <a:prstGeom prst="line">
            <a:avLst/>
          </a:prstGeom>
          <a:ln w="41275"/>
        </p:spPr>
        <p:style>
          <a:lnRef idx="3">
            <a:schemeClr val="dk1"/>
          </a:lnRef>
          <a:fillRef idx="0">
            <a:schemeClr val="dk1"/>
          </a:fillRef>
          <a:effectRef idx="2">
            <a:schemeClr val="dk1"/>
          </a:effectRef>
          <a:fontRef idx="minor">
            <a:schemeClr val="tx1"/>
          </a:fontRef>
        </p:style>
      </p:cxnSp>
      <p:sp>
        <p:nvSpPr>
          <p:cNvPr id="40" name="CaixaDeTexto 39"/>
          <p:cNvSpPr txBox="1"/>
          <p:nvPr/>
        </p:nvSpPr>
        <p:spPr>
          <a:xfrm>
            <a:off x="5049911" y="3740895"/>
            <a:ext cx="1104790" cy="276999"/>
          </a:xfrm>
          <a:prstGeom prst="rect">
            <a:avLst/>
          </a:prstGeom>
          <a:noFill/>
        </p:spPr>
        <p:txBody>
          <a:bodyPr wrap="none" rtlCol="0">
            <a:spAutoFit/>
          </a:bodyPr>
          <a:lstStyle/>
          <a:p>
            <a:r>
              <a:rPr lang="pt-BR" sz="1200" dirty="0" smtClean="0"/>
              <a:t>&lt;&lt;includes&gt;&gt;</a:t>
            </a:r>
            <a:endParaRPr lang="pt-BR" sz="1200" dirty="0"/>
          </a:p>
        </p:txBody>
      </p:sp>
      <p:sp>
        <p:nvSpPr>
          <p:cNvPr id="52" name="Elipse 51"/>
          <p:cNvSpPr/>
          <p:nvPr/>
        </p:nvSpPr>
        <p:spPr>
          <a:xfrm>
            <a:off x="7474380" y="3056647"/>
            <a:ext cx="2740583" cy="851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Cadastrar Paciente</a:t>
            </a:r>
            <a:endParaRPr lang="pt-BR" dirty="0"/>
          </a:p>
        </p:txBody>
      </p:sp>
      <p:sp>
        <p:nvSpPr>
          <p:cNvPr id="53" name="Elipse 52"/>
          <p:cNvSpPr/>
          <p:nvPr/>
        </p:nvSpPr>
        <p:spPr>
          <a:xfrm>
            <a:off x="5539533" y="1715542"/>
            <a:ext cx="3205428" cy="1138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Verificar se há cobertura do plano para exame selecionado</a:t>
            </a:r>
            <a:endParaRPr lang="pt-BR" dirty="0"/>
          </a:p>
        </p:txBody>
      </p:sp>
      <p:cxnSp>
        <p:nvCxnSpPr>
          <p:cNvPr id="54" name="Conector de seta reta 53"/>
          <p:cNvCxnSpPr/>
          <p:nvPr/>
        </p:nvCxnSpPr>
        <p:spPr>
          <a:xfrm flipV="1">
            <a:off x="6272033" y="2853719"/>
            <a:ext cx="856498" cy="136584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encrypted-tbn2.gstatic.com/images?q=tbn:ANd9GcSflrCXUINmOoNw5jPfRaGPP-GGzkomSAm6WJT_mmWYAAu2baRXA9PU7p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245" y="1602858"/>
            <a:ext cx="1351329" cy="849273"/>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ector reto 60"/>
          <p:cNvCxnSpPr/>
          <p:nvPr/>
        </p:nvCxnSpPr>
        <p:spPr>
          <a:xfrm flipV="1">
            <a:off x="8844671" y="2205870"/>
            <a:ext cx="1729708" cy="4308"/>
          </a:xfrm>
          <a:prstGeom prst="line">
            <a:avLst/>
          </a:prstGeom>
          <a:ln w="41275"/>
        </p:spPr>
        <p:style>
          <a:lnRef idx="3">
            <a:schemeClr val="dk1"/>
          </a:lnRef>
          <a:fillRef idx="0">
            <a:schemeClr val="dk1"/>
          </a:fillRef>
          <a:effectRef idx="2">
            <a:schemeClr val="dk1"/>
          </a:effectRef>
          <a:fontRef idx="minor">
            <a:schemeClr val="tx1"/>
          </a:fontRef>
        </p:style>
      </p:cxnSp>
      <p:sp>
        <p:nvSpPr>
          <p:cNvPr id="63" name="CaixaDeTexto 62"/>
          <p:cNvSpPr txBox="1"/>
          <p:nvPr/>
        </p:nvSpPr>
        <p:spPr>
          <a:xfrm>
            <a:off x="594977" y="5277069"/>
            <a:ext cx="883575" cy="276999"/>
          </a:xfrm>
          <a:prstGeom prst="rect">
            <a:avLst/>
          </a:prstGeom>
          <a:noFill/>
        </p:spPr>
        <p:txBody>
          <a:bodyPr wrap="none" rtlCol="0">
            <a:spAutoFit/>
          </a:bodyPr>
          <a:lstStyle/>
          <a:p>
            <a:r>
              <a:rPr lang="pt-BR" sz="1200" dirty="0" smtClean="0"/>
              <a:t>Atendente</a:t>
            </a:r>
            <a:endParaRPr lang="pt-BR" sz="1200" dirty="0"/>
          </a:p>
        </p:txBody>
      </p:sp>
      <p:sp>
        <p:nvSpPr>
          <p:cNvPr id="64" name="CaixaDeTexto 63"/>
          <p:cNvSpPr txBox="1"/>
          <p:nvPr/>
        </p:nvSpPr>
        <p:spPr>
          <a:xfrm>
            <a:off x="10574379" y="2482868"/>
            <a:ext cx="1249060" cy="276999"/>
          </a:xfrm>
          <a:prstGeom prst="rect">
            <a:avLst/>
          </a:prstGeom>
          <a:noFill/>
        </p:spPr>
        <p:txBody>
          <a:bodyPr wrap="none" rtlCol="0">
            <a:spAutoFit/>
          </a:bodyPr>
          <a:lstStyle/>
          <a:p>
            <a:r>
              <a:rPr lang="pt-BR" sz="1200" dirty="0" smtClean="0"/>
              <a:t>Plano de saúde</a:t>
            </a:r>
            <a:endParaRPr lang="pt-BR" sz="1200" dirty="0"/>
          </a:p>
        </p:txBody>
      </p:sp>
      <p:sp>
        <p:nvSpPr>
          <p:cNvPr id="65" name="CaixaDeTexto 64"/>
          <p:cNvSpPr txBox="1"/>
          <p:nvPr/>
        </p:nvSpPr>
        <p:spPr>
          <a:xfrm>
            <a:off x="10699756" y="5277068"/>
            <a:ext cx="780983" cy="276999"/>
          </a:xfrm>
          <a:prstGeom prst="rect">
            <a:avLst/>
          </a:prstGeom>
          <a:noFill/>
        </p:spPr>
        <p:txBody>
          <a:bodyPr wrap="none" rtlCol="0">
            <a:spAutoFit/>
          </a:bodyPr>
          <a:lstStyle/>
          <a:p>
            <a:r>
              <a:rPr lang="pt-BR" sz="1200" dirty="0" smtClean="0"/>
              <a:t>Paciente</a:t>
            </a:r>
          </a:p>
        </p:txBody>
      </p:sp>
    </p:spTree>
    <p:extLst>
      <p:ext uri="{BB962C8B-B14F-4D97-AF65-F5344CB8AC3E}">
        <p14:creationId xmlns:p14="http://schemas.microsoft.com/office/powerpoint/2010/main" val="3200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p:cNvPicPr>
            <a:picLocks noChangeAspect="1"/>
          </p:cNvPicPr>
          <p:nvPr/>
        </p:nvPicPr>
        <p:blipFill>
          <a:blip r:embed="rId3"/>
          <a:stretch>
            <a:fillRect/>
          </a:stretch>
        </p:blipFill>
        <p:spPr>
          <a:xfrm>
            <a:off x="1514796" y="1500189"/>
            <a:ext cx="5060037" cy="3367440"/>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10" y="2653805"/>
            <a:ext cx="1294607" cy="12946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6"/>
          <a:stretch>
            <a:fillRect/>
          </a:stretch>
        </p:blipFill>
        <p:spPr>
          <a:xfrm>
            <a:off x="6823414" y="1993314"/>
            <a:ext cx="5002774" cy="1365449"/>
          </a:xfrm>
          <a:prstGeom prst="rect">
            <a:avLst/>
          </a:prstGeom>
        </p:spPr>
      </p:pic>
      <p:pic>
        <p:nvPicPr>
          <p:cNvPr id="7" name="Imagem 6"/>
          <p:cNvPicPr>
            <a:picLocks noChangeAspect="1"/>
          </p:cNvPicPr>
          <p:nvPr/>
        </p:nvPicPr>
        <p:blipFill>
          <a:blip r:embed="rId7"/>
          <a:stretch>
            <a:fillRect/>
          </a:stretch>
        </p:blipFill>
        <p:spPr>
          <a:xfrm>
            <a:off x="6823414" y="3679850"/>
            <a:ext cx="5002774" cy="2303142"/>
          </a:xfrm>
          <a:prstGeom prst="rect">
            <a:avLst/>
          </a:prstGeom>
        </p:spPr>
      </p:pic>
      <p:pic>
        <p:nvPicPr>
          <p:cNvPr id="9" name="Imagem 8"/>
          <p:cNvPicPr>
            <a:picLocks noChangeAspect="1"/>
          </p:cNvPicPr>
          <p:nvPr/>
        </p:nvPicPr>
        <p:blipFill>
          <a:blip r:embed="rId8"/>
          <a:stretch>
            <a:fillRect/>
          </a:stretch>
        </p:blipFill>
        <p:spPr>
          <a:xfrm>
            <a:off x="503550" y="5111383"/>
            <a:ext cx="5192957" cy="1565746"/>
          </a:xfrm>
          <a:prstGeom prst="rect">
            <a:avLst/>
          </a:prstGeom>
        </p:spPr>
      </p:pic>
      <p:sp>
        <p:nvSpPr>
          <p:cNvPr id="11" name="Seta em curva para a direita 10"/>
          <p:cNvSpPr/>
          <p:nvPr/>
        </p:nvSpPr>
        <p:spPr>
          <a:xfrm flipH="1">
            <a:off x="4375882" y="2683656"/>
            <a:ext cx="64941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eta em curva para a direita 27"/>
          <p:cNvSpPr/>
          <p:nvPr/>
        </p:nvSpPr>
        <p:spPr>
          <a:xfrm rot="16200000" flipH="1">
            <a:off x="6793446" y="-137145"/>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9" name="Seta em curva para a direita 28"/>
          <p:cNvSpPr/>
          <p:nvPr/>
        </p:nvSpPr>
        <p:spPr>
          <a:xfrm flipH="1">
            <a:off x="11484430" y="2205913"/>
            <a:ext cx="590339" cy="21903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para a direita 11"/>
          <p:cNvSpPr/>
          <p:nvPr/>
        </p:nvSpPr>
        <p:spPr>
          <a:xfrm>
            <a:off x="945471" y="3255616"/>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o Explicativo 1 12"/>
          <p:cNvSpPr/>
          <p:nvPr/>
        </p:nvSpPr>
        <p:spPr>
          <a:xfrm>
            <a:off x="5791200" y="4824563"/>
            <a:ext cx="1014432" cy="1909910"/>
          </a:xfrm>
          <a:prstGeom prst="borderCallout1">
            <a:avLst>
              <a:gd name="adj1" fmla="val 3609"/>
              <a:gd name="adj2" fmla="val -6618"/>
              <a:gd name="adj3" fmla="val -13534"/>
              <a:gd name="adj4" fmla="val -34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gerar o agendamento, usuário e senha para acesso serão criados. Se já existir, o sistema informará a existente</a:t>
            </a:r>
            <a:endParaRPr lang="pt-BR" sz="1050" dirty="0"/>
          </a:p>
        </p:txBody>
      </p:sp>
      <p:sp>
        <p:nvSpPr>
          <p:cNvPr id="34" name="Texto Explicativo 1 33"/>
          <p:cNvSpPr/>
          <p:nvPr/>
        </p:nvSpPr>
        <p:spPr>
          <a:xfrm>
            <a:off x="5736749" y="2560764"/>
            <a:ext cx="1014432" cy="1909910"/>
          </a:xfrm>
          <a:prstGeom prst="borderCallout1">
            <a:avLst>
              <a:gd name="adj1" fmla="val 3609"/>
              <a:gd name="adj2" fmla="val -6618"/>
              <a:gd name="adj3" fmla="val 8972"/>
              <a:gd name="adj4" fmla="val -162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adicionar o exame, verificar se há cobertura do plano para o tipo de exame selecionado.</a:t>
            </a:r>
            <a:endParaRPr lang="pt-BR" sz="1050" dirty="0"/>
          </a:p>
        </p:txBody>
      </p:sp>
    </p:spTree>
    <p:extLst>
      <p:ext uri="{BB962C8B-B14F-4D97-AF65-F5344CB8AC3E}">
        <p14:creationId xmlns:p14="http://schemas.microsoft.com/office/powerpoint/2010/main" val="11224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a:stretch>
            <a:fillRect/>
          </a:stretch>
        </p:blipFill>
        <p:spPr>
          <a:xfrm>
            <a:off x="5174395" y="3591836"/>
            <a:ext cx="6027147" cy="2283444"/>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a:t>
            </a:r>
            <a:endParaRPr lang="pt-BR" dirty="0"/>
          </a:p>
        </p:txBody>
      </p:sp>
      <p:sp>
        <p:nvSpPr>
          <p:cNvPr id="12" name="Seta para a direita 11"/>
          <p:cNvSpPr/>
          <p:nvPr/>
        </p:nvSpPr>
        <p:spPr>
          <a:xfrm>
            <a:off x="1071683" y="3310324"/>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5"/>
          <a:stretch>
            <a:fillRect/>
          </a:stretch>
        </p:blipFill>
        <p:spPr>
          <a:xfrm>
            <a:off x="0" y="2910263"/>
            <a:ext cx="1071683" cy="1071683"/>
          </a:xfrm>
          <a:prstGeom prst="rect">
            <a:avLst/>
          </a:prstGeom>
        </p:spPr>
      </p:pic>
      <p:pic>
        <p:nvPicPr>
          <p:cNvPr id="4" name="Imagem 3"/>
          <p:cNvPicPr>
            <a:picLocks noChangeAspect="1"/>
          </p:cNvPicPr>
          <p:nvPr/>
        </p:nvPicPr>
        <p:blipFill>
          <a:blip r:embed="rId6"/>
          <a:stretch>
            <a:fillRect/>
          </a:stretch>
        </p:blipFill>
        <p:spPr>
          <a:xfrm>
            <a:off x="1841501" y="2777636"/>
            <a:ext cx="2905155" cy="1336935"/>
          </a:xfrm>
          <a:prstGeom prst="rect">
            <a:avLst/>
          </a:prstGeom>
        </p:spPr>
      </p:pic>
      <p:pic>
        <p:nvPicPr>
          <p:cNvPr id="6" name="Imagem 5"/>
          <p:cNvPicPr>
            <a:picLocks noChangeAspect="1"/>
          </p:cNvPicPr>
          <p:nvPr/>
        </p:nvPicPr>
        <p:blipFill>
          <a:blip r:embed="rId7"/>
          <a:stretch>
            <a:fillRect/>
          </a:stretch>
        </p:blipFill>
        <p:spPr>
          <a:xfrm>
            <a:off x="5174395" y="1897429"/>
            <a:ext cx="6022958" cy="1197464"/>
          </a:xfrm>
          <a:prstGeom prst="rect">
            <a:avLst/>
          </a:prstGeom>
        </p:spPr>
      </p:pic>
      <p:sp>
        <p:nvSpPr>
          <p:cNvPr id="20" name="Seta em curva para a direita 19"/>
          <p:cNvSpPr/>
          <p:nvPr/>
        </p:nvSpPr>
        <p:spPr>
          <a:xfrm rot="13842025" flipH="1">
            <a:off x="3390068" y="709142"/>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1" name="Seta em curva para a direita 20"/>
          <p:cNvSpPr/>
          <p:nvPr/>
        </p:nvSpPr>
        <p:spPr>
          <a:xfrm flipH="1">
            <a:off x="10953126" y="2285951"/>
            <a:ext cx="707570" cy="34818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740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2500"/>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a:t>
            </a:r>
            <a:r>
              <a:rPr lang="pt-BR" dirty="0" err="1" smtClean="0"/>
              <a:t>Pseudo</a:t>
            </a:r>
            <a:r>
              <a:rPr lang="pt-BR" dirty="0" smtClean="0"/>
              <a:t>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smtClean="0"/>
              <a:t>Identificar classes de acordo com as entidades participantes do negócio que serão automatizadas</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com os 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 as classes guiado pelo principio do encapsulamento</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8571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a:t>
            </a:r>
            <a:r>
              <a:rPr lang="pt-BR" sz="4000" dirty="0" smtClean="0"/>
              <a:t>OO na </a:t>
            </a:r>
            <a:r>
              <a:rPr lang="pt-BR" sz="4000" dirty="0"/>
              <a:t>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a:t>
            </a:r>
            <a:r>
              <a:rPr lang="pt-BR" sz="4000" dirty="0" smtClean="0"/>
              <a:t>objeto como </a:t>
            </a:r>
            <a:r>
              <a:rPr lang="pt-BR" sz="4000" dirty="0"/>
              <a:t>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a:t>
            </a:r>
            <a:r>
              <a:rPr lang="pt-BR" sz="4000" dirty="0" smtClean="0"/>
              <a:t>classe </a:t>
            </a:r>
            <a:r>
              <a:rPr lang="pt-BR" sz="4000" dirty="0"/>
              <a:t>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a:t>
            </a:r>
            <a:r>
              <a:rPr lang="pt-BR" sz="4000" dirty="0" smtClean="0"/>
              <a:t>permite que classes que referenciam um tipo base, utilizar classes que implementam o tipo </a:t>
            </a:r>
          </a:p>
          <a:p>
            <a:pPr algn="just"/>
            <a:r>
              <a:rPr lang="pt-BR" sz="4000" dirty="0" smtClean="0"/>
              <a:t>Base de formas diferentes”</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7981352" cy="523220"/>
          </a:xfrm>
          <a:prstGeom prst="rect">
            <a:avLst/>
          </a:prstGeom>
          <a:noFill/>
        </p:spPr>
        <p:txBody>
          <a:bodyPr wrap="none">
            <a:spAutoFit/>
          </a:bodyPr>
          <a:lstStyle/>
          <a:p>
            <a:pPr>
              <a:defRPr/>
            </a:pPr>
            <a:r>
              <a:rPr lang="pt-BR" sz="2800" b="1" dirty="0" smtClean="0">
                <a:solidFill>
                  <a:srgbClr val="0794CE"/>
                </a:solidFill>
                <a:latin typeface="+mn-lt"/>
                <a:cs typeface="+mn-cs"/>
              </a:rPr>
              <a:t>Dado o case estudado em aula, siga os passos:</a:t>
            </a:r>
            <a:endParaRPr lang="pt-BR" sz="2800" b="1" dirty="0">
              <a:solidFill>
                <a:srgbClr val="0794CE"/>
              </a:solidFill>
              <a:latin typeface="+mn-lt"/>
              <a:cs typeface="+mn-cs"/>
            </a:endParaRPr>
          </a:p>
        </p:txBody>
      </p:sp>
      <p:sp>
        <p:nvSpPr>
          <p:cNvPr id="11" name="Retângulo 10"/>
          <p:cNvSpPr/>
          <p:nvPr/>
        </p:nvSpPr>
        <p:spPr>
          <a:xfrm>
            <a:off x="235206" y="2464902"/>
            <a:ext cx="9713779" cy="2862322"/>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Crie uma </a:t>
            </a:r>
            <a:r>
              <a:rPr lang="pt-BR" i="1" dirty="0" err="1" smtClean="0">
                <a:solidFill>
                  <a:schemeClr val="bg1">
                    <a:lumMod val="50000"/>
                  </a:schemeClr>
                </a:solidFill>
                <a:latin typeface="+mn-lt"/>
                <a:cs typeface="+mn-cs"/>
              </a:rPr>
              <a:t>solution</a:t>
            </a:r>
            <a:r>
              <a:rPr lang="pt-BR" i="1" dirty="0" smtClean="0">
                <a:solidFill>
                  <a:schemeClr val="bg1">
                    <a:lumMod val="50000"/>
                  </a:schemeClr>
                </a:solidFill>
                <a:latin typeface="+mn-lt"/>
                <a:cs typeface="+mn-cs"/>
              </a:rPr>
              <a:t> </a:t>
            </a:r>
            <a:r>
              <a:rPr lang="pt-BR" dirty="0" smtClean="0">
                <a:solidFill>
                  <a:schemeClr val="bg1">
                    <a:lumMod val="50000"/>
                  </a:schemeClr>
                </a:solidFill>
                <a:latin typeface="+mn-lt"/>
                <a:cs typeface="+mn-cs"/>
              </a:rPr>
              <a:t>em branco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Adicione um projeto do tipo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Dentro do projeto </a:t>
            </a:r>
            <a:r>
              <a:rPr lang="pt-BR" dirty="0" err="1" smtClean="0">
                <a:solidFill>
                  <a:schemeClr val="bg1">
                    <a:lumMod val="50000"/>
                  </a:schemeClr>
                </a:solidFill>
                <a:latin typeface="+mn-lt"/>
                <a:cs typeface="+mn-cs"/>
              </a:rPr>
              <a:t>class</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crie uma pasta chamada Domínio(botão direto sobre o projeto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add</a:t>
            </a:r>
            <a:r>
              <a:rPr lang="pt-BR" dirty="0" err="1" smtClean="0">
                <a:solidFill>
                  <a:schemeClr val="bg1">
                    <a:lumMod val="50000"/>
                  </a:schemeClr>
                </a:solidFill>
                <a:latin typeface="+mn-lt"/>
                <a:cs typeface="+mn-cs"/>
                <a:sym typeface="Wingdings" panose="05000000000000000000" pitchFamily="2" charset="2"/>
              </a:rPr>
              <a:t></a:t>
            </a:r>
            <a:r>
              <a:rPr lang="pt-BR" i="1" dirty="0" err="1" smtClean="0">
                <a:solidFill>
                  <a:schemeClr val="bg1">
                    <a:lumMod val="50000"/>
                  </a:schemeClr>
                </a:solidFill>
                <a:latin typeface="+mn-lt"/>
                <a:cs typeface="+mn-cs"/>
                <a:sym typeface="Wingdings" panose="05000000000000000000" pitchFamily="2" charset="2"/>
              </a:rPr>
              <a:t>new</a:t>
            </a:r>
            <a:r>
              <a:rPr lang="pt-BR" i="1" dirty="0" smtClean="0">
                <a:solidFill>
                  <a:schemeClr val="bg1">
                    <a:lumMod val="50000"/>
                  </a:schemeClr>
                </a:solidFill>
                <a:latin typeface="+mn-lt"/>
                <a:cs typeface="+mn-cs"/>
                <a:sym typeface="Wingdings" panose="05000000000000000000" pitchFamily="2" charset="2"/>
              </a:rPr>
              <a:t> Folder</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todas as classes do problema exposto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relacionamentos entre as classes </a:t>
            </a:r>
            <a:r>
              <a:rPr lang="pt-BR" dirty="0" smtClean="0">
                <a:solidFill>
                  <a:schemeClr val="bg1">
                    <a:lumMod val="50000"/>
                  </a:schemeClr>
                </a:solidFill>
              </a:rPr>
              <a:t>do </a:t>
            </a:r>
            <a:r>
              <a:rPr lang="pt-BR" dirty="0">
                <a:solidFill>
                  <a:schemeClr val="bg1">
                    <a:lumMod val="50000"/>
                  </a:schemeClr>
                </a:solidFill>
              </a:rPr>
              <a:t>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comportamentos</a:t>
            </a:r>
            <a:r>
              <a:rPr lang="pt-BR" dirty="0">
                <a:solidFill>
                  <a:schemeClr val="bg1">
                    <a:lumMod val="50000"/>
                  </a:schemeClr>
                </a:solidFill>
              </a:rPr>
              <a:t> do 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Respeite o princípio do encapsulamento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os demais princípios de OO sempre que necessário</a:t>
            </a: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2 – Mapeando o mundo </a:t>
            </a:r>
            <a:r>
              <a:rPr lang="pt-BR" dirty="0" err="1" smtClean="0"/>
              <a:t>pseudo</a:t>
            </a:r>
            <a:r>
              <a:rPr lang="pt-BR" dirty="0" smtClean="0"/>
              <a:t> real</a:t>
            </a:r>
            <a:endParaRPr lang="pt-BR" dirty="0"/>
          </a:p>
        </p:txBody>
      </p:sp>
    </p:spTree>
    <p:extLst>
      <p:ext uri="{BB962C8B-B14F-4D97-AF65-F5344CB8AC3E}">
        <p14:creationId xmlns:p14="http://schemas.microsoft.com/office/powerpoint/2010/main" val="128963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a:t>
            </a:r>
            <a:r>
              <a:rPr lang="pt-BR" sz="4000" dirty="0" smtClean="0"/>
              <a:t>funcionalidade </a:t>
            </a:r>
            <a:r>
              <a:rPr lang="pt-BR" sz="4000" dirty="0"/>
              <a:t>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smtClean="0"/>
              <a:t>reuso”</a:t>
            </a:r>
            <a:endParaRPr lang="pt-BR" sz="4000" dirty="0"/>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a:t>
            </a:r>
            <a:r>
              <a:rPr lang="pt-BR" sz="4000" dirty="0" smtClean="0"/>
              <a:t>novo </a:t>
            </a:r>
            <a:r>
              <a:rPr lang="pt-BR" sz="4000" dirty="0"/>
              <a:t>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en-US" sz="4000" dirty="0" smtClean="0"/>
              <a:t>.</a:t>
            </a:r>
            <a:r>
              <a:rPr lang="pt-BR" sz="4000" dirty="0" smtClean="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smtClean="0"/>
              <a:t>certeza</a:t>
            </a:r>
            <a:r>
              <a:rPr lang="en-US" sz="4000" dirty="0" smtClean="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11:00</a:t>
            </a:r>
          </a:p>
          <a:p>
            <a:pPr algn="ctr"/>
            <a:r>
              <a:rPr lang="pt-BR" sz="6600" b="1" dirty="0" smtClean="0">
                <a:solidFill>
                  <a:schemeClr val="tx1">
                    <a:lumMod val="95000"/>
                    <a:lumOff val="5000"/>
                  </a:schemeClr>
                </a:solidFill>
              </a:rPr>
              <a:t>11:30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382283" cy="400110"/>
          </a:xfrm>
          <a:prstGeom prst="rect">
            <a:avLst/>
          </a:prstGeom>
          <a:noFill/>
        </p:spPr>
        <p:txBody>
          <a:bodyPr wrap="none">
            <a:spAutoFit/>
          </a:bodyPr>
          <a:lstStyle/>
          <a:p>
            <a:pPr>
              <a:defRPr/>
            </a:pPr>
            <a:r>
              <a:rPr lang="pt-BR" sz="2000" b="1" dirty="0" smtClean="0">
                <a:solidFill>
                  <a:srgbClr val="0794CE"/>
                </a:solidFill>
                <a:latin typeface="+mn-lt"/>
                <a:cs typeface="+mn-cs"/>
              </a:rPr>
              <a:t>Abra o projeto SRC</a:t>
            </a:r>
            <a:r>
              <a:rPr lang="pt-BR" sz="2000" b="1" dirty="0" smtClean="0">
                <a:solidFill>
                  <a:srgbClr val="0794CE"/>
                </a:solidFill>
                <a:latin typeface="+mn-lt"/>
                <a:cs typeface="+mn-cs"/>
                <a:sym typeface="Wingdings" panose="05000000000000000000" pitchFamily="2" charset="2"/>
              </a:rPr>
              <a:t> Modulo 1  Aula 3 </a:t>
            </a:r>
            <a:r>
              <a:rPr lang="pt-BR" sz="2000" b="1" dirty="0">
                <a:solidFill>
                  <a:srgbClr val="0794CE"/>
                </a:solidFill>
                <a:latin typeface="+mn-lt"/>
                <a:cs typeface="+mn-cs"/>
                <a:sym typeface="Wingdings" panose="05000000000000000000" pitchFamily="2" charset="2"/>
              </a:rPr>
              <a:t> </a:t>
            </a:r>
            <a:r>
              <a:rPr lang="pt-BR" sz="2000" b="1" dirty="0" err="1">
                <a:solidFill>
                  <a:srgbClr val="0794CE"/>
                </a:solidFill>
                <a:latin typeface="+mn-lt"/>
                <a:cs typeface="+mn-cs"/>
                <a:sym typeface="Wingdings" panose="05000000000000000000" pitchFamily="2" charset="2"/>
              </a:rPr>
              <a:t>ExemploMBCorpHealthTestsSemPrincipiosSOLID</a:t>
            </a:r>
            <a:endParaRPr lang="pt-BR" sz="2000" b="1" dirty="0">
              <a:solidFill>
                <a:srgbClr val="0794CE"/>
              </a:solidFill>
              <a:latin typeface="+mn-lt"/>
              <a:cs typeface="+mn-cs"/>
            </a:endParaRPr>
          </a:p>
        </p:txBody>
      </p:sp>
      <p:sp>
        <p:nvSpPr>
          <p:cNvPr id="11" name="Retângulo 10"/>
          <p:cNvSpPr/>
          <p:nvPr/>
        </p:nvSpPr>
        <p:spPr>
          <a:xfrm>
            <a:off x="235206" y="2464902"/>
            <a:ext cx="9713779" cy="2123658"/>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 princípio SRP na classe </a:t>
            </a:r>
            <a:r>
              <a:rPr lang="pt-BR" sz="2000" b="1" dirty="0">
                <a:solidFill>
                  <a:srgbClr val="0794CE"/>
                </a:solidFill>
                <a:latin typeface="+mn-lt"/>
                <a:cs typeface="+mn-cs"/>
              </a:rPr>
              <a:t>Agendamento</a:t>
            </a:r>
          </a:p>
          <a:p>
            <a:pPr marL="285750" indent="-285750" algn="just">
              <a:buFont typeface="Arial" panose="020B0604020202020204" pitchFamily="34" charset="0"/>
              <a:buChar char="•"/>
              <a:defRPr/>
            </a:pPr>
            <a:r>
              <a:rPr lang="pt-BR" dirty="0">
                <a:solidFill>
                  <a:schemeClr val="bg1">
                    <a:lumMod val="50000"/>
                  </a:schemeClr>
                </a:solidFill>
              </a:rPr>
              <a:t>Aplique o </a:t>
            </a:r>
            <a:r>
              <a:rPr lang="pt-BR" dirty="0" smtClean="0">
                <a:solidFill>
                  <a:schemeClr val="bg1">
                    <a:lumMod val="50000"/>
                  </a:schemeClr>
                </a:solidFill>
              </a:rPr>
              <a:t>princípio OCP </a:t>
            </a:r>
            <a:r>
              <a:rPr lang="pt-BR" dirty="0">
                <a:solidFill>
                  <a:schemeClr val="bg1">
                    <a:lumMod val="50000"/>
                  </a:schemeClr>
                </a:solidFill>
              </a:rPr>
              <a:t>na </a:t>
            </a:r>
            <a:r>
              <a:rPr lang="pt-BR" dirty="0" smtClean="0">
                <a:solidFill>
                  <a:schemeClr val="bg1">
                    <a:lumMod val="50000"/>
                  </a:schemeClr>
                </a:solidFill>
              </a:rPr>
              <a:t>classe </a:t>
            </a:r>
            <a:r>
              <a:rPr lang="pt-BR" b="1" dirty="0" err="1" smtClean="0">
                <a:solidFill>
                  <a:srgbClr val="0794CE"/>
                </a:solidFill>
              </a:rPr>
              <a:t>PlanoDeSaude</a:t>
            </a:r>
            <a:endParaRPr lang="pt-BR" dirty="0" smtClean="0">
              <a:solidFill>
                <a:schemeClr val="bg1">
                  <a:lumMod val="50000"/>
                </a:schemeClr>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LSK na </a:t>
            </a:r>
            <a:r>
              <a:rPr lang="pt-BR" dirty="0">
                <a:solidFill>
                  <a:schemeClr val="bg1">
                    <a:lumMod val="50000"/>
                  </a:schemeClr>
                </a:solidFill>
              </a:rPr>
              <a:t>classe </a:t>
            </a:r>
            <a:r>
              <a:rPr lang="pt-BR" b="1" dirty="0" err="1">
                <a:solidFill>
                  <a:srgbClr val="0794CE"/>
                </a:solidFill>
              </a:rPr>
              <a:t>ServicoDePagamentoVisa</a:t>
            </a:r>
            <a:endParaRPr lang="pt-BR" b="1" dirty="0">
              <a:solidFill>
                <a:srgbClr val="0794CE"/>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IS na interface </a:t>
            </a:r>
            <a:r>
              <a:rPr lang="pt-BR" sz="2000" b="1" dirty="0" err="1">
                <a:solidFill>
                  <a:srgbClr val="0794CE"/>
                </a:solidFill>
                <a:latin typeface="+mn-lt"/>
                <a:cs typeface="+mn-cs"/>
              </a:rPr>
              <a:t>IServicoDePagamento</a:t>
            </a:r>
            <a:endParaRPr lang="pt-BR" sz="2000" b="1" dirty="0">
              <a:solidFill>
                <a:srgbClr val="0794CE"/>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DI na classe </a:t>
            </a:r>
            <a:r>
              <a:rPr lang="pt-BR" b="1" dirty="0">
                <a:solidFill>
                  <a:srgbClr val="0794CE"/>
                </a:solidFill>
              </a:rPr>
              <a:t>Agendamento</a:t>
            </a:r>
            <a:endParaRPr lang="pt-BR" dirty="0">
              <a:solidFill>
                <a:schemeClr val="bg1">
                  <a:lumMod val="50000"/>
                </a:schemeClr>
              </a:solidFill>
            </a:endParaRPr>
          </a:p>
          <a:p>
            <a:pPr algn="just">
              <a:defRPr/>
            </a:pP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3 – Aplicando os princípios S.O.L.I.D</a:t>
            </a:r>
            <a:endParaRPr lang="pt-BR" dirty="0"/>
          </a:p>
        </p:txBody>
      </p:sp>
    </p:spTree>
    <p:extLst>
      <p:ext uri="{BB962C8B-B14F-4D97-AF65-F5344CB8AC3E}">
        <p14:creationId xmlns:p14="http://schemas.microsoft.com/office/powerpoint/2010/main" val="7885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6849</Words>
  <Application>Microsoft Office PowerPoint</Application>
  <PresentationFormat>Widescreen</PresentationFormat>
  <Paragraphs>627</Paragraphs>
  <Slides>93</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Calibri</vt:lpstr>
      <vt:lpstr>Segoe UI</vt:lpstr>
      <vt:lpstr>Segoe UI Light</vt:lpstr>
      <vt:lpstr>Wingdings</vt:lpstr>
      <vt:lpstr>Welcome to PowerPoint_TP102923943</vt:lpstr>
      <vt:lpstr>Fundamentos em Arquitetura de Software – Início as 09:00</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Apresentação do PowerPoint</vt:lpstr>
      <vt:lpstr>Apresentação do PowerPoint</vt:lpstr>
      <vt:lpstr>Leitura Complementar</vt:lpstr>
      <vt:lpstr>Revisitando Orientação a Objetos</vt:lpstr>
      <vt:lpstr>Apresentação do PowerPoint</vt:lpstr>
      <vt:lpstr>Apresentação do PowerPoint</vt:lpstr>
      <vt:lpstr>Apresentação do PowerPoint</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Agendamento e consulta de resultados de Exames Clínicos</vt:lpstr>
      <vt:lpstr>Agendamento e consulta de resultados de Exames Clínicos</vt:lpstr>
      <vt:lpstr>Agendamento e consulta de resultados de Exames</vt:lpstr>
      <vt:lpstr>Apresentação do PowerPoint</vt:lpstr>
      <vt:lpstr>Os pilares da OO</vt:lpstr>
      <vt:lpstr>Encapsulamento</vt:lpstr>
      <vt:lpstr>Encapsulamento</vt:lpstr>
      <vt:lpstr>Encapsulamento</vt:lpstr>
      <vt:lpstr>Encapsulamento</vt:lpstr>
      <vt:lpstr>Herança</vt:lpstr>
      <vt:lpstr>Herança</vt:lpstr>
      <vt:lpstr>Herança</vt:lpstr>
      <vt:lpstr>Polimorfismo</vt:lpstr>
      <vt:lpstr>Polimorfismo</vt:lpstr>
      <vt:lpstr>Apresentação do PowerPoint</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Apresentação do PowerPoint</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2015-10-03T12:17:53Z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